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7"/>
  </p:notesMasterIdLst>
  <p:sldIdLst>
    <p:sldId id="1117" r:id="rId8"/>
    <p:sldId id="1116" r:id="rId9"/>
    <p:sldId id="1526" r:id="rId10"/>
    <p:sldId id="1527" r:id="rId11"/>
    <p:sldId id="1528" r:id="rId12"/>
    <p:sldId id="1495" r:id="rId13"/>
    <p:sldId id="1529" r:id="rId14"/>
    <p:sldId id="1564" r:id="rId15"/>
    <p:sldId id="1498" r:id="rId16"/>
    <p:sldId id="1397" r:id="rId17"/>
    <p:sldId id="1565" r:id="rId18"/>
    <p:sldId id="1518" r:id="rId19"/>
    <p:sldId id="1418" r:id="rId20"/>
    <p:sldId id="1497" r:id="rId21"/>
    <p:sldId id="1357" r:id="rId22"/>
    <p:sldId id="1417" r:id="rId23"/>
    <p:sldId id="281" r:id="rId24"/>
    <p:sldId id="1521" r:id="rId25"/>
    <p:sldId id="1517" r:id="rId26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526"/>
            <p14:sldId id="1527"/>
            <p14:sldId id="1528"/>
            <p14:sldId id="1495"/>
            <p14:sldId id="1529"/>
            <p14:sldId id="1564"/>
            <p14:sldId id="1498"/>
            <p14:sldId id="1397"/>
            <p14:sldId id="1565"/>
            <p14:sldId id="1518"/>
            <p14:sldId id="1418"/>
            <p14:sldId id="1497"/>
            <p14:sldId id="1357"/>
            <p14:sldId id="1417"/>
            <p14:sldId id="281"/>
            <p14:sldId id="1521"/>
            <p14:sldId id="1517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B2C32360-3A7D-4AAC-AE4C-BB59017FAD47}"/>
    <pc:docChg chg="undo custSel modSld">
      <pc:chgData name="Drgona, Jan" userId="8107277a-43fb-42e1-8aa0-684adf187181" providerId="ADAL" clId="{B2C32360-3A7D-4AAC-AE4C-BB59017FAD47}" dt="2023-09-05T21:16:15.148" v="11" actId="14100"/>
      <pc:docMkLst>
        <pc:docMk/>
      </pc:docMkLst>
      <pc:sldChg chg="addSp delSp modSp mod">
        <pc:chgData name="Drgona, Jan" userId="8107277a-43fb-42e1-8aa0-684adf187181" providerId="ADAL" clId="{B2C32360-3A7D-4AAC-AE4C-BB59017FAD47}" dt="2023-09-05T21:16:15.148" v="11" actId="14100"/>
        <pc:sldMkLst>
          <pc:docMk/>
          <pc:sldMk cId="3522571154" sldId="1529"/>
        </pc:sldMkLst>
        <pc:spChg chg="add del">
          <ac:chgData name="Drgona, Jan" userId="8107277a-43fb-42e1-8aa0-684adf187181" providerId="ADAL" clId="{B2C32360-3A7D-4AAC-AE4C-BB59017FAD47}" dt="2023-09-05T21:16:14.636" v="10" actId="478"/>
          <ac:spMkLst>
            <pc:docMk/>
            <pc:sldMk cId="3522571154" sldId="1529"/>
            <ac:spMk id="26" creationId="{141192A8-26E6-2888-4BC3-1A88BF33A68D}"/>
          </ac:spMkLst>
        </pc:spChg>
        <pc:spChg chg="add del mod">
          <ac:chgData name="Drgona, Jan" userId="8107277a-43fb-42e1-8aa0-684adf187181" providerId="ADAL" clId="{B2C32360-3A7D-4AAC-AE4C-BB59017FAD47}" dt="2023-09-05T15:48:08.114" v="5" actId="6549"/>
          <ac:spMkLst>
            <pc:docMk/>
            <pc:sldMk cId="3522571154" sldId="1529"/>
            <ac:spMk id="29" creationId="{0CDA758C-B01A-FB70-C26A-7804CABA986F}"/>
          </ac:spMkLst>
        </pc:spChg>
        <pc:picChg chg="mod">
          <ac:chgData name="Drgona, Jan" userId="8107277a-43fb-42e1-8aa0-684adf187181" providerId="ADAL" clId="{B2C32360-3A7D-4AAC-AE4C-BB59017FAD47}" dt="2023-09-05T21:16:15.148" v="11" actId="14100"/>
          <ac:picMkLst>
            <pc:docMk/>
            <pc:sldMk cId="3522571154" sldId="1529"/>
            <ac:picMk id="20" creationId="{A3B78A84-72A5-A660-7A2D-3E8EC2CC3E9E}"/>
          </ac:picMkLst>
        </pc:picChg>
      </pc:sldChg>
    </pc:docChg>
  </pc:docChgLst>
  <pc:docChgLst>
    <pc:chgData name="Drgona, Jan" userId="8107277a-43fb-42e1-8aa0-684adf187181" providerId="ADAL" clId="{DBCC08B8-CA9D-4AC3-A041-22544455EA22}"/>
    <pc:docChg chg="undo custSel addSld delSld modSld sldOrd modSection">
      <pc:chgData name="Drgona, Jan" userId="8107277a-43fb-42e1-8aa0-684adf187181" providerId="ADAL" clId="{DBCC08B8-CA9D-4AC3-A041-22544455EA22}" dt="2023-06-24T00:07:20.070" v="333" actId="20577"/>
      <pc:docMkLst>
        <pc:docMk/>
      </pc:docMkLst>
      <pc:sldChg chg="add del mod modShow">
        <pc:chgData name="Drgona, Jan" userId="8107277a-43fb-42e1-8aa0-684adf187181" providerId="ADAL" clId="{DBCC08B8-CA9D-4AC3-A041-22544455EA22}" dt="2023-06-06T15:10:41.621" v="299" actId="729"/>
        <pc:sldMkLst>
          <pc:docMk/>
          <pc:sldMk cId="1165423220" sldId="281"/>
        </pc:sldMkLst>
      </pc:sldChg>
      <pc:sldChg chg="add del">
        <pc:chgData name="Drgona, Jan" userId="8107277a-43fb-42e1-8aa0-684adf187181" providerId="ADAL" clId="{DBCC08B8-CA9D-4AC3-A041-22544455EA22}" dt="2023-06-06T15:10:39.860" v="298" actId="47"/>
        <pc:sldMkLst>
          <pc:docMk/>
          <pc:sldMk cId="4100954950" sldId="900"/>
        </pc:sldMkLst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328018078" sldId="1116"/>
        </pc:sldMkLst>
        <pc:spChg chg="mod">
          <ac:chgData name="Drgona, Jan" userId="8107277a-43fb-42e1-8aa0-684adf187181" providerId="ADAL" clId="{DBCC08B8-CA9D-4AC3-A041-22544455EA22}" dt="2023-05-30T05:10:16.659" v="94" actId="14100"/>
          <ac:spMkLst>
            <pc:docMk/>
            <pc:sldMk cId="328018078" sldId="1116"/>
            <ac:spMk id="2" creationId="{7F5FD97D-AD65-A14D-A584-DF7F474A1613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1152154647" sldId="1117"/>
        </pc:sldMkLst>
        <pc:spChg chg="mod">
          <ac:chgData name="Drgona, Jan" userId="8107277a-43fb-42e1-8aa0-684adf187181" providerId="ADAL" clId="{DBCC08B8-CA9D-4AC3-A041-22544455EA22}" dt="2023-06-02T16:02:06.958" v="292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BCC08B8-CA9D-4AC3-A041-22544455EA22}" dt="2023-05-31T20:16:22.822" v="206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BCC08B8-CA9D-4AC3-A041-22544455EA22}" dt="2023-05-30T05:08:13.187" v="48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651697254" sldId="1357"/>
        </pc:sldMkLst>
      </pc:sldChg>
      <pc:sldChg chg="modSp add del mod modShow">
        <pc:chgData name="Drgona, Jan" userId="8107277a-43fb-42e1-8aa0-684adf187181" providerId="ADAL" clId="{DBCC08B8-CA9D-4AC3-A041-22544455EA22}" dt="2023-06-06T15:10:34.751" v="297" actId="729"/>
        <pc:sldMkLst>
          <pc:docMk/>
          <pc:sldMk cId="190876220" sldId="1397"/>
        </pc:sldMkLst>
        <pc:spChg chg="mod">
          <ac:chgData name="Drgona, Jan" userId="8107277a-43fb-42e1-8aa0-684adf187181" providerId="ADAL" clId="{DBCC08B8-CA9D-4AC3-A041-22544455EA22}" dt="2023-06-02T14:58:35.214" v="250" actId="20577"/>
          <ac:spMkLst>
            <pc:docMk/>
            <pc:sldMk cId="190876220" sldId="1397"/>
            <ac:spMk id="6" creationId="{93957920-AE50-27AE-462E-854823865F8C}"/>
          </ac:spMkLst>
        </pc:spChg>
        <pc:spChg chg="mod">
          <ac:chgData name="Drgona, Jan" userId="8107277a-43fb-42e1-8aa0-684adf187181" providerId="ADAL" clId="{DBCC08B8-CA9D-4AC3-A041-22544455EA22}" dt="2023-05-30T05:11:43.071" v="104" actId="20577"/>
          <ac:spMkLst>
            <pc:docMk/>
            <pc:sldMk cId="190876220" sldId="1397"/>
            <ac:spMk id="9" creationId="{859BC3A0-A3C0-342E-B464-040D760D83CF}"/>
          </ac:spMkLst>
        </pc:spChg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892426157" sldId="1417"/>
        </pc:sldMkLst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3773397961" sldId="1418"/>
        </pc:sldMkLst>
      </pc:sldChg>
      <pc:sldChg chg="add del mod modShow">
        <pc:chgData name="Drgona, Jan" userId="8107277a-43fb-42e1-8aa0-684adf187181" providerId="ADAL" clId="{DBCC08B8-CA9D-4AC3-A041-22544455EA22}" dt="2023-06-06T15:10:28.780" v="296" actId="729"/>
        <pc:sldMkLst>
          <pc:docMk/>
          <pc:sldMk cId="302003084" sldId="1495"/>
        </pc:sldMkLst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3384362676" sldId="1497"/>
        </pc:sldMkLst>
      </pc:sldChg>
      <pc:sldChg chg="add del mod modShow">
        <pc:chgData name="Drgona, Jan" userId="8107277a-43fb-42e1-8aa0-684adf187181" providerId="ADAL" clId="{DBCC08B8-CA9D-4AC3-A041-22544455EA22}" dt="2023-06-06T15:10:34.751" v="297" actId="729"/>
        <pc:sldMkLst>
          <pc:docMk/>
          <pc:sldMk cId="3165259775" sldId="1498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483330384" sldId="1504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1420648794" sldId="1505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083484173" sldId="1506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561113485" sldId="1507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306344748" sldId="1508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4248592565" sldId="1514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1843911942" sldId="1515"/>
        </pc:sldMkLst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2255674926" sldId="1517"/>
        </pc:sldMkLst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2126851587" sldId="1518"/>
        </pc:sldMkLst>
        <pc:spChg chg="mod">
          <ac:chgData name="Drgona, Jan" userId="8107277a-43fb-42e1-8aa0-684adf187181" providerId="ADAL" clId="{DBCC08B8-CA9D-4AC3-A041-22544455EA22}" dt="2023-05-30T05:12:10.151" v="134" actId="20577"/>
          <ac:spMkLst>
            <pc:docMk/>
            <pc:sldMk cId="2126851587" sldId="1518"/>
            <ac:spMk id="9" creationId="{762CDFC0-3693-C780-80DA-2A7A2B908571}"/>
          </ac:spMkLst>
        </pc:spChg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330080132" sldId="1519"/>
        </pc:sldMkLst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1834737381" sldId="1521"/>
        </pc:sldMkLst>
        <pc:spChg chg="mod">
          <ac:chgData name="Drgona, Jan" userId="8107277a-43fb-42e1-8aa0-684adf187181" providerId="ADAL" clId="{DBCC08B8-CA9D-4AC3-A041-22544455EA22}" dt="2023-05-30T05:14:42.905" v="188" actId="20577"/>
          <ac:spMkLst>
            <pc:docMk/>
            <pc:sldMk cId="1834737381" sldId="1521"/>
            <ac:spMk id="8" creationId="{A71B3727-CFAA-0260-BD00-C53EEA35EDAA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669509557" sldId="1526"/>
        </pc:sldMkLst>
        <pc:spChg chg="mod">
          <ac:chgData name="Drgona, Jan" userId="8107277a-43fb-42e1-8aa0-684adf187181" providerId="ADAL" clId="{DBCC08B8-CA9D-4AC3-A041-22544455EA22}" dt="2023-05-30T05:09:37.304" v="87" actId="20577"/>
          <ac:spMkLst>
            <pc:docMk/>
            <pc:sldMk cId="669509557" sldId="1526"/>
            <ac:spMk id="2" creationId="{7F5FD97D-AD65-A14D-A584-DF7F474A1613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2988280245" sldId="1527"/>
        </pc:sldMkLst>
        <pc:spChg chg="mod">
          <ac:chgData name="Drgona, Jan" userId="8107277a-43fb-42e1-8aa0-684adf187181" providerId="ADAL" clId="{DBCC08B8-CA9D-4AC3-A041-22544455EA22}" dt="2023-05-30T05:09:42.979" v="88" actId="20577"/>
          <ac:spMkLst>
            <pc:docMk/>
            <pc:sldMk cId="2988280245" sldId="1527"/>
            <ac:spMk id="2" creationId="{7F5FD97D-AD65-A14D-A584-DF7F474A1613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1173219670" sldId="1528"/>
        </pc:sldMkLst>
        <pc:spChg chg="mod">
          <ac:chgData name="Drgona, Jan" userId="8107277a-43fb-42e1-8aa0-684adf187181" providerId="ADAL" clId="{DBCC08B8-CA9D-4AC3-A041-22544455EA22}" dt="2023-05-30T05:10:26.422" v="95" actId="20577"/>
          <ac:spMkLst>
            <pc:docMk/>
            <pc:sldMk cId="1173219670" sldId="1528"/>
            <ac:spMk id="2" creationId="{7F5FD97D-AD65-A14D-A584-DF7F474A1613}"/>
          </ac:spMkLst>
        </pc:spChg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3522571154" sldId="1529"/>
        </pc:sldMkLst>
      </pc:sldChg>
      <pc:sldChg chg="addSp delSp modSp add del mod modShow">
        <pc:chgData name="Drgona, Jan" userId="8107277a-43fb-42e1-8aa0-684adf187181" providerId="ADAL" clId="{DBCC08B8-CA9D-4AC3-A041-22544455EA22}" dt="2023-06-24T00:07:20.070" v="333" actId="20577"/>
        <pc:sldMkLst>
          <pc:docMk/>
          <pc:sldMk cId="4183758163" sldId="1564"/>
        </pc:sldMkLst>
        <pc:spChg chg="mod">
          <ac:chgData name="Drgona, Jan" userId="8107277a-43fb-42e1-8aa0-684adf187181" providerId="ADAL" clId="{DBCC08B8-CA9D-4AC3-A041-22544455EA22}" dt="2023-06-24T00:07:20.070" v="333" actId="20577"/>
          <ac:spMkLst>
            <pc:docMk/>
            <pc:sldMk cId="4183758163" sldId="1564"/>
            <ac:spMk id="7" creationId="{5C34AECD-DA66-B19E-3637-7E442AAFCB82}"/>
          </ac:spMkLst>
        </pc:spChg>
        <pc:picChg chg="add mod">
          <ac:chgData name="Drgona, Jan" userId="8107277a-43fb-42e1-8aa0-684adf187181" providerId="ADAL" clId="{DBCC08B8-CA9D-4AC3-A041-22544455EA22}" dt="2023-06-24T00:07:04.884" v="304" actId="1076"/>
          <ac:picMkLst>
            <pc:docMk/>
            <pc:sldMk cId="4183758163" sldId="1564"/>
            <ac:picMk id="11" creationId="{CBF994CB-FB07-F8BB-35D7-F19D2C7620C1}"/>
          </ac:picMkLst>
        </pc:picChg>
        <pc:picChg chg="del">
          <ac:chgData name="Drgona, Jan" userId="8107277a-43fb-42e1-8aa0-684adf187181" providerId="ADAL" clId="{DBCC08B8-CA9D-4AC3-A041-22544455EA22}" dt="2023-06-24T00:06:57.436" v="300" actId="478"/>
          <ac:picMkLst>
            <pc:docMk/>
            <pc:sldMk cId="4183758163" sldId="1564"/>
            <ac:picMk id="9220" creationId="{BBDC114D-BC58-3163-1708-5E6043DEC8F5}"/>
          </ac:picMkLst>
        </pc:picChg>
      </pc:sldChg>
      <pc:sldChg chg="addSp delSp modSp add del mod ord modShow">
        <pc:chgData name="Drgona, Jan" userId="8107277a-43fb-42e1-8aa0-684adf187181" providerId="ADAL" clId="{DBCC08B8-CA9D-4AC3-A041-22544455EA22}" dt="2023-06-06T15:10:13.400" v="294" actId="47"/>
        <pc:sldMkLst>
          <pc:docMk/>
          <pc:sldMk cId="3396403490" sldId="1565"/>
        </pc:sldMkLst>
        <pc:spChg chg="add mod">
          <ac:chgData name="Drgona, Jan" userId="8107277a-43fb-42e1-8aa0-684adf187181" providerId="ADAL" clId="{DBCC08B8-CA9D-4AC3-A041-22544455EA22}" dt="2023-06-02T15:00:22.312" v="265"/>
          <ac:spMkLst>
            <pc:docMk/>
            <pc:sldMk cId="3396403490" sldId="1565"/>
            <ac:spMk id="4" creationId="{4DF4EC49-6885-C311-47C8-8B2B2C3F1D5A}"/>
          </ac:spMkLst>
        </pc:spChg>
        <pc:spChg chg="del">
          <ac:chgData name="Drgona, Jan" userId="8107277a-43fb-42e1-8aa0-684adf187181" providerId="ADAL" clId="{DBCC08B8-CA9D-4AC3-A041-22544455EA22}" dt="2023-06-02T15:00:21.925" v="264" actId="478"/>
          <ac:spMkLst>
            <pc:docMk/>
            <pc:sldMk cId="3396403490" sldId="1565"/>
            <ac:spMk id="5" creationId="{F4BED556-2C99-18F5-0414-5690213E9A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September 5,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September 5,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9/5/2023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9/5/2023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9/5/2023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9/5/2023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9/5/2023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9/5/2023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September 5,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9/5/2023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September 5,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gif"/><Relationship Id="rId9" Type="http://schemas.openxmlformats.org/officeDocument/2006/relationships/image" Target="../media/image4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6.jpe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12" Type="http://schemas.openxmlformats.org/officeDocument/2006/relationships/image" Target="../media/image85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5" Type="http://schemas.openxmlformats.org/officeDocument/2006/relationships/image" Target="../media/image78.jpeg"/><Relationship Id="rId15" Type="http://schemas.openxmlformats.org/officeDocument/2006/relationships/image" Target="../media/image88.jpeg"/><Relationship Id="rId10" Type="http://schemas.openxmlformats.org/officeDocument/2006/relationships/image" Target="../media/image83.jpeg"/><Relationship Id="rId4" Type="http://schemas.openxmlformats.org/officeDocument/2006/relationships/image" Target="../media/image77.jpeg"/><Relationship Id="rId9" Type="http://schemas.openxmlformats.org/officeDocument/2006/relationships/image" Target="../media/image82.jpg"/><Relationship Id="rId14" Type="http://schemas.openxmlformats.org/officeDocument/2006/relationships/image" Target="../media/image8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png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679632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of Energy 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September 5,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179776"/>
            <a:ext cx="431358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James Koch, Shrirang Abhyankar, Ethan King, </a:t>
            </a:r>
            <a:r>
              <a:rPr lang="en-US" sz="1400" dirty="0"/>
              <a:t>Wenceslao Shaw Cortez, Soumya Vasisht, Sayak Mukherjee, Mahantesh Halappanavar,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-apple-system"/>
              </a:rPr>
              <a:t>American Control Conference 2023, San Diego</a:t>
            </a:r>
            <a:endParaRPr lang="en-US" sz="15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dirty="0"/>
              <a:t>Optimal Control Capabilities in Neuromancer</a:t>
            </a:r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17"/>
          <a:stretch/>
        </p:blipFill>
        <p:spPr>
          <a:xfrm>
            <a:off x="9223513" y="4676004"/>
            <a:ext cx="2262098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96" y="1931510"/>
            <a:ext cx="3778238" cy="2833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89" t="7155"/>
          <a:stretch/>
        </p:blipFill>
        <p:spPr>
          <a:xfrm>
            <a:off x="7144325" y="4873475"/>
            <a:ext cx="2032198" cy="1871857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969066" y="1782814"/>
            <a:ext cx="2675841" cy="20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68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stabilizing controllers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21377" y="1413482"/>
            <a:ext cx="53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Trajectory optimization and obstacle avoidance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003853" y="3938135"/>
            <a:ext cx="4989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Code generation and edge deployment for automated scientific experiments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07A949-1031-2239-144E-69F32AD14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478" y="4760364"/>
            <a:ext cx="2776590" cy="1871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51F898-7455-8613-A109-984A71E74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929" y="5188205"/>
            <a:ext cx="2630361" cy="891724"/>
          </a:xfrm>
          <a:prstGeom prst="rect">
            <a:avLst/>
          </a:prstGeom>
        </p:spPr>
      </p:pic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3817929" y="1850494"/>
            <a:ext cx="2764735" cy="199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optimized explicit predictive control policy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0F9F7-D65F-D8D5-03F2-411F121AE4E1}"/>
              </a:ext>
            </a:extLst>
          </p:cNvPr>
          <p:cNvGrpSpPr/>
          <p:nvPr/>
        </p:nvGrpSpPr>
        <p:grpSpPr>
          <a:xfrm>
            <a:off x="970556" y="5308491"/>
            <a:ext cx="10501193" cy="861967"/>
            <a:chOff x="836183" y="7223534"/>
            <a:chExt cx="12601431" cy="1034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BDB3F-5DEE-CFEF-4DE5-DC915181C521}"/>
                </a:ext>
              </a:extLst>
            </p:cNvPr>
            <p:cNvSpPr/>
            <p:nvPr/>
          </p:nvSpPr>
          <p:spPr>
            <a:xfrm>
              <a:off x="836183" y="7223534"/>
              <a:ext cx="6486921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Online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actions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Implicit solver-based control policy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BFE82-2A7B-6239-C646-75B2C350C3C7}"/>
                </a:ext>
              </a:extLst>
            </p:cNvPr>
            <p:cNvSpPr/>
            <p:nvPr/>
          </p:nvSpPr>
          <p:spPr>
            <a:xfrm>
              <a:off x="7241640" y="7223534"/>
              <a:ext cx="6195974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Offline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policy parameters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Explicit neural control policy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035C0-F30F-96C6-02E4-0485D1B8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4" y="2336530"/>
            <a:ext cx="4398846" cy="2719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840F06-649A-94B6-0527-0160BAF7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8" y="2336529"/>
            <a:ext cx="4398846" cy="27345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9EE6-F41F-9697-692A-A4C3814062A2}"/>
              </a:ext>
            </a:extLst>
          </p:cNvPr>
          <p:cNvSpPr txBox="1"/>
          <p:nvPr/>
        </p:nvSpPr>
        <p:spPr>
          <a:xfrm>
            <a:off x="3102382" y="2047105"/>
            <a:ext cx="6126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15949-F088-B177-7187-EF96274F491D}"/>
              </a:ext>
            </a:extLst>
          </p:cNvPr>
          <p:cNvSpPr txBox="1"/>
          <p:nvPr/>
        </p:nvSpPr>
        <p:spPr>
          <a:xfrm>
            <a:off x="8199165" y="2039801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DPC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30C400-198F-9ACD-89F5-A3B733A03599}"/>
              </a:ext>
            </a:extLst>
          </p:cNvPr>
          <p:cNvSpPr/>
          <p:nvPr/>
        </p:nvSpPr>
        <p:spPr>
          <a:xfrm>
            <a:off x="5560983" y="2755487"/>
            <a:ext cx="815340" cy="403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3199F0-DA24-173B-BD71-53297B15DB65}"/>
              </a:ext>
            </a:extLst>
          </p:cNvPr>
          <p:cNvCxnSpPr>
            <a:cxnSpLocks/>
          </p:cNvCxnSpPr>
          <p:nvPr/>
        </p:nvCxnSpPr>
        <p:spPr>
          <a:xfrm>
            <a:off x="1569808" y="5163337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">
            <a:extLst>
              <a:ext uri="{FF2B5EF4-FFF2-40B4-BE49-F238E27FC236}">
                <a16:creationId xmlns:a16="http://schemas.microsoft.com/office/drawing/2014/main" id="{E91FB6A5-FCCE-4D14-92E9-7C7969532411}"/>
              </a:ext>
            </a:extLst>
          </p:cNvPr>
          <p:cNvSpPr txBox="1"/>
          <p:nvPr/>
        </p:nvSpPr>
        <p:spPr>
          <a:xfrm>
            <a:off x="891309" y="2755487"/>
            <a:ext cx="762000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92" dirty="0">
                <a:solidFill>
                  <a:srgbClr val="00B0F0"/>
                </a:solidFill>
                <a:cs typeface="Arial"/>
              </a:rPr>
              <a:t>Cost: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3D603A1-DEA4-44E9-89C9-EC4E7DE87C3D}"/>
              </a:ext>
            </a:extLst>
          </p:cNvPr>
          <p:cNvSpPr txBox="1"/>
          <p:nvPr/>
        </p:nvSpPr>
        <p:spPr>
          <a:xfrm>
            <a:off x="891310" y="3294864"/>
            <a:ext cx="871869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Model: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A80BDF1-97FF-460A-AE25-737BF95582B8}"/>
              </a:ext>
            </a:extLst>
          </p:cNvPr>
          <p:cNvSpPr txBox="1"/>
          <p:nvPr/>
        </p:nvSpPr>
        <p:spPr>
          <a:xfrm>
            <a:off x="891309" y="3942699"/>
            <a:ext cx="1440958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Constraints: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4EC49-6885-C311-47C8-8B2B2C3F1D5A}"/>
              </a:ext>
            </a:extLst>
          </p:cNvPr>
          <p:cNvSpPr txBox="1"/>
          <p:nvPr/>
        </p:nvSpPr>
        <p:spPr>
          <a:xfrm>
            <a:off x="1653309" y="6268577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</p:spTree>
    <p:extLst>
      <p:ext uri="{BB962C8B-B14F-4D97-AF65-F5344CB8AC3E}">
        <p14:creationId xmlns:p14="http://schemas.microsoft.com/office/powerpoint/2010/main" val="33964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Learning-based control using differentiable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268577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DDEE816-DEED-4DD2-A1D0-9883BB2A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93" y="2004348"/>
            <a:ext cx="7811784" cy="28449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E9D3A-AFCB-4695-A95C-61011EC9AAD5}"/>
              </a:ext>
            </a:extLst>
          </p:cNvPr>
          <p:cNvCxnSpPr>
            <a:cxnSpLocks/>
          </p:cNvCxnSpPr>
          <p:nvPr/>
        </p:nvCxnSpPr>
        <p:spPr>
          <a:xfrm>
            <a:off x="1569808" y="4959582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3811D1-40EE-4FF8-96D3-D5855964F203}"/>
              </a:ext>
            </a:extLst>
          </p:cNvPr>
          <p:cNvSpPr/>
          <p:nvPr/>
        </p:nvSpPr>
        <p:spPr>
          <a:xfrm>
            <a:off x="970556" y="5104736"/>
            <a:ext cx="3164122" cy="1118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Optimization over </a:t>
            </a:r>
            <a:r>
              <a:rPr lang="en-US" sz="1667" b="1" dirty="0">
                <a:solidFill>
                  <a:schemeClr val="accent2"/>
                </a:solidFill>
              </a:rPr>
              <a:t>design parameters </a:t>
            </a:r>
            <a:r>
              <a:rPr lang="en-US" sz="1667" dirty="0">
                <a:solidFill>
                  <a:schemeClr val="accent2"/>
                </a:solidFill>
              </a:rPr>
              <a:t>representing different </a:t>
            </a:r>
            <a:r>
              <a:rPr lang="en-US" sz="1667" b="1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5A1FB-028F-4BCB-9D8F-110852D675A6}"/>
              </a:ext>
            </a:extLst>
          </p:cNvPr>
          <p:cNvSpPr/>
          <p:nvPr/>
        </p:nvSpPr>
        <p:spPr>
          <a:xfrm>
            <a:off x="3489381" y="5069900"/>
            <a:ext cx="4417198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Differentiable system model allows for </a:t>
            </a:r>
            <a:r>
              <a:rPr lang="en-US" sz="1667" b="1" dirty="0">
                <a:solidFill>
                  <a:schemeClr val="accent2"/>
                </a:solidFill>
              </a:rPr>
              <a:t>counterfactual reasoning </a:t>
            </a:r>
            <a:r>
              <a:rPr lang="en-US" sz="1667" dirty="0">
                <a:solidFill>
                  <a:schemeClr val="accent2"/>
                </a:solidFill>
              </a:rPr>
              <a:t>based on forward simulations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18AEF9-588A-40FD-A823-0F7FADC710DF}"/>
              </a:ext>
            </a:extLst>
          </p:cNvPr>
          <p:cNvSpPr/>
          <p:nvPr/>
        </p:nvSpPr>
        <p:spPr>
          <a:xfrm>
            <a:off x="7709089" y="5104736"/>
            <a:ext cx="3474637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Evaluate </a:t>
            </a:r>
            <a:r>
              <a:rPr lang="en-US" sz="1667" b="1" dirty="0">
                <a:solidFill>
                  <a:schemeClr val="accent2"/>
                </a:solidFill>
              </a:rPr>
              <a:t>quality of the soliton</a:t>
            </a:r>
            <a:r>
              <a:rPr lang="en-US" sz="1667" dirty="0">
                <a:solidFill>
                  <a:schemeClr val="accent2"/>
                </a:solidFill>
              </a:rPr>
              <a:t> based on domain specific metrics</a:t>
            </a:r>
          </a:p>
        </p:txBody>
      </p:sp>
    </p:spTree>
    <p:extLst>
      <p:ext uri="{BB962C8B-B14F-4D97-AF65-F5344CB8AC3E}">
        <p14:creationId xmlns:p14="http://schemas.microsoft.com/office/powerpoint/2010/main" val="21268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867361" cy="868093"/>
          </a:xfrm>
        </p:spPr>
        <p:txBody>
          <a:bodyPr/>
          <a:lstStyle/>
          <a:p>
            <a:r>
              <a:rPr lang="en-US" sz="2400" dirty="0"/>
              <a:t>Learning Stable Policies with Neural Lyapunov Functions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44" y="1261108"/>
            <a:ext cx="8384334" cy="2378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35398" y="6268318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Sayak Mukherjee, Ján Drgoňa, Aaron Tuor, Mahantesh Halappanavar, Draguna Vrabie, </a:t>
            </a:r>
            <a:r>
              <a:rPr lang="en-US" sz="1400" b="1" dirty="0"/>
              <a:t>Neural Lyapunov Differentiable Predictive Control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638761" cy="842751"/>
          </a:xfrm>
        </p:spPr>
        <p:txBody>
          <a:bodyPr/>
          <a:lstStyle/>
          <a:p>
            <a:r>
              <a:rPr lang="en-US" sz="2400" dirty="0"/>
              <a:t>Learning Safe Policies with Control Barrier Functions</a:t>
            </a:r>
            <a:endParaRPr lang="en-US" sz="2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344334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Cortez, et al., </a:t>
            </a:r>
            <a:r>
              <a:rPr lang="en-US" sz="1400" b="1" dirty="0"/>
              <a:t>Differentiable Predictive Control with Safety Guarantees: A Control Barrier Function Approach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</a:t>
            </a:r>
            <a:r>
              <a:rPr lang="en-US" sz="1400" b="1" u="none" strike="noStrike" dirty="0"/>
              <a:t>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05" y="1318262"/>
            <a:ext cx="8235422" cy="234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55" y="3845801"/>
            <a:ext cx="2959951" cy="234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9" y="3844045"/>
            <a:ext cx="2904928" cy="225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10" y="3753763"/>
            <a:ext cx="3005560" cy="2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307505"/>
            <a:ext cx="7470913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5928086"/>
            <a:ext cx="4225785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Aaron Tuor, Elliott Skomski, Soumya Vasisht, Draguna Vrabie, </a:t>
            </a:r>
            <a:r>
              <a:rPr lang="en-US" sz="1400" b="1" dirty="0"/>
              <a:t>Deep Learning Explicit Differentiable Predictive Control Laws for Buildings</a:t>
            </a:r>
            <a:r>
              <a:rPr lang="en-US" sz="14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622955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172739" cy="1092483"/>
          </a:xfrm>
        </p:spPr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49461" y="6053235"/>
            <a:ext cx="735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Ethan King, </a:t>
            </a:r>
            <a:r>
              <a:rPr lang="en-US" sz="1400" dirty="0">
                <a:cs typeface="Arial"/>
              </a:rPr>
              <a:t>Ján Drgoňa, </a:t>
            </a:r>
            <a:r>
              <a:rPr lang="en-US" sz="1400" dirty="0"/>
              <a:t>Aaron Tuor, Shrirang Abhyankar, Craig Bakker, Arnab Bhattacharya, Draguna Vrabie, </a:t>
            </a:r>
            <a:r>
              <a:rPr lang="en-US" sz="1400" b="1" dirty="0"/>
              <a:t>Koopman-based Differentiable Predictive Control for the Dynamics-Aware Economic Dispatch Problem</a:t>
            </a:r>
            <a:r>
              <a:rPr lang="en-US" sz="140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and </a:t>
            </a:r>
            <a:r>
              <a:rPr lang="en-US"/>
              <a:t>control policies for </a:t>
            </a:r>
            <a:r>
              <a:rPr lang="en-US" dirty="0"/>
              <a:t>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Edge Deployment of Differentiable Predictive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1" y="1354131"/>
            <a:ext cx="2767172" cy="3652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0"/>
            <a:ext cx="5429814" cy="37847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919857"/>
            <a:ext cx="5354642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Karol </a:t>
            </a:r>
            <a:r>
              <a:rPr lang="en-US" sz="1400" dirty="0" err="1"/>
              <a:t>Kis</a:t>
            </a:r>
            <a:r>
              <a:rPr lang="en-US" sz="1400" dirty="0"/>
              <a:t>, Aaron Tuor, Draguna Vrabie, Martin Klauco,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; Journal of Process Control,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AC1D1-45E0-FA54-4401-6E471B879699}"/>
              </a:ext>
            </a:extLst>
          </p:cNvPr>
          <p:cNvSpPr txBox="1"/>
          <p:nvPr/>
        </p:nvSpPr>
        <p:spPr>
          <a:xfrm>
            <a:off x="7373178" y="5691848"/>
            <a:ext cx="3675614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Proof of concept for AI on the edge platform.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</a:t>
            </a:r>
            <a:r>
              <a:rPr lang="en-US" sz="2000" dirty="0" err="1"/>
              <a:t>PyTorch</a:t>
            </a:r>
            <a:r>
              <a:rPr lang="en-US" sz="2000" dirty="0"/>
              <a:t>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Physics-informed machine learning </a:t>
            </a:r>
          </a:p>
          <a:p>
            <a:r>
              <a:rPr lang="en-US" sz="1800" b="1" dirty="0"/>
              <a:t>Data-driven modeling of dynamical systems</a:t>
            </a:r>
          </a:p>
          <a:p>
            <a:r>
              <a:rPr lang="en-US" sz="1800" b="1" dirty="0"/>
              <a:t>Model-based policy optimization</a:t>
            </a:r>
          </a:p>
          <a:p>
            <a:r>
              <a:rPr lang="en-US" sz="1800" b="1"/>
              <a:t>Parametric constrained </a:t>
            </a:r>
            <a:r>
              <a:rPr lang="en-US" sz="1800" b="1" dirty="0"/>
              <a:t>optimization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595005" y="5865813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2904783" y="3028932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230551" y="1486297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0F1828-E375-455F-9BE9-8D24DEE349FD}"/>
              </a:ext>
            </a:extLst>
          </p:cNvPr>
          <p:cNvSpPr txBox="1">
            <a:spLocks/>
          </p:cNvSpPr>
          <p:nvPr/>
        </p:nvSpPr>
        <p:spPr>
          <a:xfrm>
            <a:off x="4818953" y="3051805"/>
            <a:ext cx="1447245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Zhao Chen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6473392" y="3059368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EB60E25-0F88-4EE1-8CDE-261CB7A23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0004" r="18766" b="35084"/>
          <a:stretch/>
        </p:blipFill>
        <p:spPr bwMode="auto">
          <a:xfrm>
            <a:off x="4913635" y="1501384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6590107" y="1495409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9790559" y="4946666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60" y="3401800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559739" y="3110800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501506" y="1508263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9706387" y="3061903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7" b="6157"/>
          <a:stretch/>
        </p:blipFill>
        <p:spPr>
          <a:xfrm>
            <a:off x="9838297" y="1479913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234292" y="1501384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112194" y="3037145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4926793" y="3379317"/>
            <a:ext cx="1267808" cy="153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4799809" y="4932573"/>
            <a:ext cx="150207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270572" y="3402845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3037504" y="4942262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594680" y="3400615"/>
            <a:ext cx="1352563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594680" y="4947708"/>
            <a:ext cx="133203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8199045" y="3338381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949609" y="4928507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6366854" y="4967660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6528556" y="3345944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690691" cy="1092483"/>
          </a:xfrm>
        </p:spPr>
        <p:txBody>
          <a:bodyPr>
            <a:normAutofit/>
          </a:bodyPr>
          <a:lstStyle/>
          <a:p>
            <a:r>
              <a:rPr lang="en-US" dirty="0"/>
              <a:t>Challenges of Dynamical Systems Modeling and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6788425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Challenges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Data-driven predictive modeling and verification</a:t>
            </a:r>
          </a:p>
          <a:p>
            <a:pPr lvl="1"/>
            <a:r>
              <a:rPr lang="en-US" sz="1600" dirty="0"/>
              <a:t>Simulation of complex multi-scale systems of systems </a:t>
            </a:r>
          </a:p>
          <a:p>
            <a:pPr lvl="1"/>
            <a:r>
              <a:rPr lang="en-US" sz="1600" dirty="0"/>
              <a:t>Optimal control and design of complex systems</a:t>
            </a:r>
          </a:p>
          <a:p>
            <a:r>
              <a:rPr lang="en-US" sz="1800" b="1" dirty="0"/>
              <a:t>Emerging solution</a:t>
            </a:r>
            <a:r>
              <a:rPr lang="en-US" sz="1933" dirty="0"/>
              <a:t>: </a:t>
            </a:r>
          </a:p>
          <a:p>
            <a:pPr lvl="1"/>
            <a:r>
              <a:rPr lang="en-US" sz="1600" dirty="0"/>
              <a:t>Scientific Machine Learning connecting physics and AI domains</a:t>
            </a:r>
          </a:p>
          <a:p>
            <a:pPr marL="457182" lvl="1" indent="0">
              <a:buNone/>
            </a:pPr>
            <a:endParaRPr lang="en-US" sz="16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68" y="3130826"/>
            <a:ext cx="3198346" cy="203373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312928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6164172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8395150" y="5093294"/>
            <a:ext cx="3266764" cy="1508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09" y="1129024"/>
            <a:ext cx="2347339" cy="19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2800" dirty="0"/>
              <a:t>Landscape of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34400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36956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667000" y="612709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7957801" y="6127089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84096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9AD727-31EE-C564-C887-FC854A86FC67}"/>
              </a:ext>
            </a:extLst>
          </p:cNvPr>
          <p:cNvSpPr/>
          <p:nvPr/>
        </p:nvSpPr>
        <p:spPr>
          <a:xfrm>
            <a:off x="1101905" y="6102549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modeling and optimization of complex systems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32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396370" cy="1092483"/>
          </a:xfrm>
        </p:spPr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</a:t>
            </a:r>
            <a:r>
              <a:rPr lang="en-US" sz="2800" dirty="0"/>
              <a:t>E</a:t>
            </a:r>
            <a:r>
              <a:rPr lang="en-US" sz="2800" b="1" dirty="0">
                <a:solidFill>
                  <a:srgbClr val="249EBB"/>
                </a:solidFill>
              </a:rPr>
              <a:t>nables Scientific Machine Learning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nm.blocks.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nm.maps.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nm.loss.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nm.problem.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7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b="1" dirty="0"/>
              <a:t>Data-driven Modeling </a:t>
            </a:r>
            <a:r>
              <a:rPr lang="en-US" sz="2800" dirty="0"/>
              <a:t>Capabilities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8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Graph Neural Networks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69895" y="1422723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Component-based Physics-informed Machine Learning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969895" y="4142470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Networked Dynamical systems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6" y="4630774"/>
            <a:ext cx="5277676" cy="2157322"/>
          </a:xfrm>
          <a:prstGeom prst="rect">
            <a:avLst/>
          </a:prstGeom>
        </p:spPr>
      </p:pic>
      <p:pic>
        <p:nvPicPr>
          <p:cNvPr id="9218" name="Picture 2" descr="A Comprehensive Introduction to Graph Neural Networks (GNNs) | DataCamp">
            <a:extLst>
              <a:ext uri="{FF2B5EF4-FFF2-40B4-BE49-F238E27FC236}">
                <a16:creationId xmlns:a16="http://schemas.microsoft.com/office/drawing/2014/main" id="{0A29A181-F1ED-007E-C6EC-2CFC9F645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94" y="1623392"/>
            <a:ext cx="3530964" cy="26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7614201" y="4142470"/>
            <a:ext cx="401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Neural differential equations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07" t="39881" b="26510"/>
          <a:stretch/>
        </p:blipFill>
        <p:spPr>
          <a:xfrm>
            <a:off x="1249733" y="1958252"/>
            <a:ext cx="4794705" cy="1970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994CB-FB07-F8BB-35D7-F19D2C762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977" y="4600535"/>
            <a:ext cx="4351476" cy="22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86" y="1660578"/>
            <a:ext cx="5954575" cy="2434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077360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5007873" y="4199834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3094589" cy="919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077360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742658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68077" y="4929618"/>
            <a:ext cx="3675614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822682" y="6177775"/>
            <a:ext cx="1049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James Koch, et al., </a:t>
            </a:r>
            <a:r>
              <a:rPr lang="en-US" sz="1400" b="1" dirty="0"/>
              <a:t>Structural Inference of Networked Dynamical Systems with Universal Differential Equations</a:t>
            </a:r>
            <a:r>
              <a:rPr lang="en-US" sz="1400" dirty="0"/>
              <a:t>, Chaos: An interdisciplinary Journal of Nonlinear Science, </a:t>
            </a:r>
            <a:r>
              <a:rPr lang="en-US" sz="1400" b="0" i="0" u="sng" dirty="0">
                <a:solidFill>
                  <a:srgbClr val="0066CC"/>
                </a:solidFill>
                <a:effectLst/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4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28551</TotalTime>
  <Words>1268</Words>
  <Application>Microsoft Office PowerPoint</Application>
  <PresentationFormat>Widescreen</PresentationFormat>
  <Paragraphs>180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-apple-system</vt:lpstr>
      <vt:lpstr>Arial</vt:lpstr>
      <vt:lpstr>Calibri</vt:lpstr>
      <vt:lpstr>Consolas</vt:lpstr>
      <vt:lpstr>Helvetica</vt:lpstr>
      <vt:lpstr>Lucida Grande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Energy Systems  </vt:lpstr>
      <vt:lpstr>Challenges of Dynamical Systems Modeling and Control</vt:lpstr>
      <vt:lpstr>Landscape of Solution Methods</vt:lpstr>
      <vt:lpstr>Landscape of Solution Tools</vt:lpstr>
      <vt:lpstr>Landscape of Solution Tools</vt:lpstr>
      <vt:lpstr>Differentiable Programming Enables Scientific Machine Learning </vt:lpstr>
      <vt:lpstr>NeuroMANCER: a Scientific Machine Learning Library</vt:lpstr>
      <vt:lpstr>Data-driven Modeling Capabilities in Neuromancer</vt:lpstr>
      <vt:lpstr>Networked Dynamical Systems via Universal Differential Equations</vt:lpstr>
      <vt:lpstr>Optimal Control Capabilities in Neuromancer</vt:lpstr>
      <vt:lpstr>Differentiable Predictive Control (DPC)</vt:lpstr>
      <vt:lpstr>Differentiable Predictive Control (DPC)</vt:lpstr>
      <vt:lpstr>Learning Stable Policies with Neural Lyapunov Functions</vt:lpstr>
      <vt:lpstr>Learning Safe Policies with Control Barrier Functions</vt:lpstr>
      <vt:lpstr>Economic Differentiable Predictive Control of Building Energy System</vt:lpstr>
      <vt:lpstr>Dynamics-Aware Economic Redispatch via Differentiable Predictive Control</vt:lpstr>
      <vt:lpstr>Edge Deployment of Differentiable Predictive Control</vt:lpstr>
      <vt:lpstr>NeuroMANCER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785</cp:revision>
  <cp:lastPrinted>2019-12-16T18:31:13Z</cp:lastPrinted>
  <dcterms:created xsi:type="dcterms:W3CDTF">2018-09-04T17:32:37Z</dcterms:created>
  <dcterms:modified xsi:type="dcterms:W3CDTF">2023-09-05T21:16:25Z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